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36" r:id="rId5"/>
    <p:sldId id="413" r:id="rId6"/>
    <p:sldId id="467" r:id="rId7"/>
    <p:sldId id="468" r:id="rId8"/>
    <p:sldId id="470" r:id="rId9"/>
    <p:sldId id="472" r:id="rId10"/>
    <p:sldId id="471" r:id="rId11"/>
    <p:sldId id="473" r:id="rId12"/>
    <p:sldId id="474" r:id="rId13"/>
    <p:sldId id="475" r:id="rId14"/>
    <p:sldId id="442" r:id="rId1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40DCAC-234A-251D-5B09-2152B5F14991}" name="Jo Langham" initials="JL" userId="S::Jo.Langham@elections.on.ca::d81e9465-9a2f-4587-90af-85c059d1b7d2" providerId="AD"/>
  <p188:author id="{38F9D1CB-3AC6-7DF4-FB96-3A635EE237DB}" name="Diane Vautour" initials="DV" userId="S::diane.vautour@elections.on.ca::2bc0e8e2-5561-4418-952e-8d409d2594c1" providerId="AD"/>
  <p188:author id="{D9FA2BEE-E8CA-DA48-CA5B-4FD0A689263F}" name="Diane Vautour" initials="DV" userId="S::Diane.Vautour@elections.on.ca::2bc0e8e2-5561-4418-952e-8d409d2594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 Sotiropoulos" initials="CS" lastIdx="2" clrIdx="0">
    <p:extLst>
      <p:ext uri="{19B8F6BF-5375-455C-9EA6-DF929625EA0E}">
        <p15:presenceInfo xmlns:p15="http://schemas.microsoft.com/office/powerpoint/2012/main" userId="S-1-5-21-328542793-1112854274-2716125396-21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81" d="100"/>
          <a:sy n="81" d="100"/>
        </p:scale>
        <p:origin x="126" y="4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06" d="100"/>
          <a:sy n="106" d="100"/>
        </p:scale>
        <p:origin x="930" y="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519120A6-19CB-46BE-BFF0-9C034A21CBF8}" type="datetimeFigureOut">
              <a:rPr lang="en-CA" smtClean="0"/>
              <a:t>2022-09-22</a:t>
            </a:fld>
            <a:endParaRPr lang="en-CA" dirty="0"/>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2EF941A6-6352-4B25-B2C7-CD4F37F4512E}" type="slidenum">
              <a:rPr lang="en-CA" smtClean="0"/>
              <a:t>‹#›</a:t>
            </a:fld>
            <a:endParaRPr lang="en-CA" dirty="0"/>
          </a:p>
        </p:txBody>
      </p:sp>
    </p:spTree>
    <p:extLst>
      <p:ext uri="{BB962C8B-B14F-4D97-AF65-F5344CB8AC3E}">
        <p14:creationId xmlns:p14="http://schemas.microsoft.com/office/powerpoint/2010/main" val="169296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CA"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FA73F855-A86C-411F-BB3E-87E92B550180}" type="datetimeFigureOut">
              <a:rPr lang="en-CA" smtClean="0"/>
              <a:t>2022-09-22</a:t>
            </a:fld>
            <a:endParaRPr lang="en-CA"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CA" dirty="0"/>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CA"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5FC118C-7CC1-44C1-BB3A-B0F41FDD85B2}" type="slidenum">
              <a:rPr lang="en-CA" smtClean="0"/>
              <a:t>‹#›</a:t>
            </a:fld>
            <a:endParaRPr lang="en-CA" dirty="0"/>
          </a:p>
        </p:txBody>
      </p:sp>
    </p:spTree>
    <p:extLst>
      <p:ext uri="{BB962C8B-B14F-4D97-AF65-F5344CB8AC3E}">
        <p14:creationId xmlns:p14="http://schemas.microsoft.com/office/powerpoint/2010/main" val="275512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505F2E-C08A-4296-B40D-29C6A352BF3A}" type="slidenum">
              <a:rPr lang="en-CA" smtClean="0"/>
              <a:t>1</a:t>
            </a:fld>
            <a:endParaRPr lang="en-CA" dirty="0"/>
          </a:p>
        </p:txBody>
      </p:sp>
    </p:spTree>
    <p:extLst>
      <p:ext uri="{BB962C8B-B14F-4D97-AF65-F5344CB8AC3E}">
        <p14:creationId xmlns:p14="http://schemas.microsoft.com/office/powerpoint/2010/main" val="211526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85FC118C-7CC1-44C1-BB3A-B0F41FDD85B2}" type="slidenum">
              <a:rPr lang="en-CA" smtClean="0"/>
              <a:t>2</a:t>
            </a:fld>
            <a:endParaRPr lang="en-CA" dirty="0"/>
          </a:p>
        </p:txBody>
      </p:sp>
    </p:spTree>
    <p:extLst>
      <p:ext uri="{BB962C8B-B14F-4D97-AF65-F5344CB8AC3E}">
        <p14:creationId xmlns:p14="http://schemas.microsoft.com/office/powerpoint/2010/main" val="319559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7505F2E-C08A-4296-B40D-29C6A352BF3A}" type="slidenum">
              <a:rPr lang="en-CA" smtClean="0"/>
              <a:t>11</a:t>
            </a:fld>
            <a:endParaRPr lang="en-CA" dirty="0"/>
          </a:p>
        </p:txBody>
      </p:sp>
    </p:spTree>
    <p:extLst>
      <p:ext uri="{BB962C8B-B14F-4D97-AF65-F5344CB8AC3E}">
        <p14:creationId xmlns:p14="http://schemas.microsoft.com/office/powerpoint/2010/main" val="313624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27B7FF9-F95C-4221-BF02-CBF125929652}"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52955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8898C13-2D0A-4AE9-9132-C2FE59CF0504}"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8864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11DEA6A-B37A-4B9E-9CA2-83F9C3715C1B}"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61377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2341849" cy="1325563"/>
          </a:xfrm>
        </p:spPr>
        <p:txBody>
          <a:bodyPr>
            <a:normAutofit/>
          </a:bodyPr>
          <a:lstStyle>
            <a:lvl1pPr>
              <a:defRPr sz="2800">
                <a:latin typeface="Gotham Rounded Bold" pitchFamily="50" charset="0"/>
              </a:defRPr>
            </a:lvl1pPr>
          </a:lstStyle>
          <a:p>
            <a:r>
              <a:rPr lang="en-US"/>
              <a:t>Title</a:t>
            </a:r>
            <a:endParaRPr lang="en-CA"/>
          </a:p>
        </p:txBody>
      </p:sp>
      <p:sp>
        <p:nvSpPr>
          <p:cNvPr id="3" name="Content Placeholder 2"/>
          <p:cNvSpPr>
            <a:spLocks noGrp="1"/>
          </p:cNvSpPr>
          <p:nvPr>
            <p:ph idx="1"/>
          </p:nvPr>
        </p:nvSpPr>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1DFB52-F58D-4673-8397-FD948FCE01B7}"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grpSp>
        <p:nvGrpSpPr>
          <p:cNvPr id="7" name="Group 6"/>
          <p:cNvGrpSpPr/>
          <p:nvPr userDrawn="1"/>
        </p:nvGrpSpPr>
        <p:grpSpPr>
          <a:xfrm>
            <a:off x="3314700" y="1028701"/>
            <a:ext cx="7904448" cy="5216524"/>
            <a:chOff x="2635970" y="1028701"/>
            <a:chExt cx="7904448" cy="5216524"/>
          </a:xfrm>
        </p:grpSpPr>
        <p:cxnSp>
          <p:nvCxnSpPr>
            <p:cNvPr id="8" name="Straight Connector 7"/>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0"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102215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4EC3E-F8CD-47C7-8CC0-B01167C64225}" type="datetime1">
              <a:rPr lang="en-CA" smtClean="0"/>
              <a:t>2022-09-22</a:t>
            </a:fld>
            <a:endParaRPr lang="en-CA" dirty="0"/>
          </a:p>
        </p:txBody>
      </p:sp>
      <p:sp>
        <p:nvSpPr>
          <p:cNvPr id="5" name="Footer Placeholder 4"/>
          <p:cNvSpPr>
            <a:spLocks noGrp="1"/>
          </p:cNvSpPr>
          <p:nvPr>
            <p:ph type="ftr" sz="quarter" idx="11"/>
          </p:nvPr>
        </p:nvSpPr>
        <p:spPr/>
        <p:txBody>
          <a:bodyPr/>
          <a:lstStyle/>
          <a:p>
            <a:r>
              <a:rPr lang="en-CA" dirty="0"/>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2303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C8B88833-050B-4B27-9D28-487C68CD3915}"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grpSp>
        <p:nvGrpSpPr>
          <p:cNvPr id="8" name="Group 7"/>
          <p:cNvGrpSpPr/>
          <p:nvPr userDrawn="1"/>
        </p:nvGrpSpPr>
        <p:grpSpPr>
          <a:xfrm>
            <a:off x="3314700" y="1028701"/>
            <a:ext cx="7904448" cy="5216524"/>
            <a:chOff x="2635970" y="1028701"/>
            <a:chExt cx="7904448" cy="5216524"/>
          </a:xfrm>
        </p:grpSpPr>
        <p:cxnSp>
          <p:nvCxnSpPr>
            <p:cNvPr id="9" name="Straight Connector 8"/>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1"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236525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316A621-F18F-41DF-8D8D-A0BF483BE2E3}" type="datetime1">
              <a:rPr lang="en-CA" smtClean="0"/>
              <a:t>2022-09-22</a:t>
            </a:fld>
            <a:endParaRPr lang="en-CA" dirty="0"/>
          </a:p>
        </p:txBody>
      </p:sp>
      <p:sp>
        <p:nvSpPr>
          <p:cNvPr id="8" name="Footer Placeholder 7"/>
          <p:cNvSpPr>
            <a:spLocks noGrp="1"/>
          </p:cNvSpPr>
          <p:nvPr>
            <p:ph type="ftr" sz="quarter" idx="11"/>
          </p:nvPr>
        </p:nvSpPr>
        <p:spPr/>
        <p:txBody>
          <a:bodyPr/>
          <a:lstStyle/>
          <a:p>
            <a:r>
              <a:rPr lang="en-CA" dirty="0"/>
              <a:t>v20181217</a:t>
            </a:r>
          </a:p>
        </p:txBody>
      </p:sp>
      <p:sp>
        <p:nvSpPr>
          <p:cNvPr id="9" name="Slide Number Placeholder 8"/>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6959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93069E1F-9AB9-4A85-AE31-7140C7E184CF}" type="datetime1">
              <a:rPr lang="en-CA" smtClean="0"/>
              <a:t>2022-09-22</a:t>
            </a:fld>
            <a:endParaRPr lang="en-CA" dirty="0"/>
          </a:p>
        </p:txBody>
      </p:sp>
      <p:sp>
        <p:nvSpPr>
          <p:cNvPr id="4" name="Footer Placeholder 3"/>
          <p:cNvSpPr>
            <a:spLocks noGrp="1"/>
          </p:cNvSpPr>
          <p:nvPr>
            <p:ph type="ftr" sz="quarter" idx="11"/>
          </p:nvPr>
        </p:nvSpPr>
        <p:spPr/>
        <p:txBody>
          <a:bodyPr/>
          <a:lstStyle/>
          <a:p>
            <a:r>
              <a:rPr lang="en-CA" dirty="0"/>
              <a:t>v20181217</a:t>
            </a:r>
          </a:p>
        </p:txBody>
      </p:sp>
      <p:sp>
        <p:nvSpPr>
          <p:cNvPr id="5" name="Slide Number Placeholder 4"/>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299207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8D686-88FF-4422-B602-56E61F657EE4}" type="datetime1">
              <a:rPr lang="en-CA" smtClean="0"/>
              <a:t>2022-09-22</a:t>
            </a:fld>
            <a:endParaRPr lang="en-CA" dirty="0"/>
          </a:p>
        </p:txBody>
      </p:sp>
      <p:sp>
        <p:nvSpPr>
          <p:cNvPr id="3" name="Footer Placeholder 2"/>
          <p:cNvSpPr>
            <a:spLocks noGrp="1"/>
          </p:cNvSpPr>
          <p:nvPr>
            <p:ph type="ftr" sz="quarter" idx="11"/>
          </p:nvPr>
        </p:nvSpPr>
        <p:spPr/>
        <p:txBody>
          <a:bodyPr/>
          <a:lstStyle/>
          <a:p>
            <a:r>
              <a:rPr lang="en-CA" dirty="0"/>
              <a:t>v20181217</a:t>
            </a:r>
          </a:p>
        </p:txBody>
      </p:sp>
      <p:sp>
        <p:nvSpPr>
          <p:cNvPr id="4" name="Slide Number Placeholder 3"/>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16110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0169E0-4286-4773-A8BB-A6F4649EE634}"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8165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00069-AB15-4488-BE7B-A5CD6AF31F51}" type="datetime1">
              <a:rPr lang="en-CA" smtClean="0"/>
              <a:t>2022-09-22</a:t>
            </a:fld>
            <a:endParaRPr lang="en-CA" dirty="0"/>
          </a:p>
        </p:txBody>
      </p:sp>
      <p:sp>
        <p:nvSpPr>
          <p:cNvPr id="6" name="Footer Placeholder 5"/>
          <p:cNvSpPr>
            <a:spLocks noGrp="1"/>
          </p:cNvSpPr>
          <p:nvPr>
            <p:ph type="ftr" sz="quarter" idx="11"/>
          </p:nvPr>
        </p:nvSpPr>
        <p:spPr/>
        <p:txBody>
          <a:bodyPr/>
          <a:lstStyle/>
          <a:p>
            <a:r>
              <a:rPr lang="en-CA" dirty="0"/>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dirty="0"/>
          </a:p>
        </p:txBody>
      </p:sp>
    </p:spTree>
    <p:extLst>
      <p:ext uri="{BB962C8B-B14F-4D97-AF65-F5344CB8AC3E}">
        <p14:creationId xmlns:p14="http://schemas.microsoft.com/office/powerpoint/2010/main" val="32026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1D1E0-6091-4420-9D4C-A835AB6B2F48}" type="datetime1">
              <a:rPr lang="en-CA" smtClean="0"/>
              <a:t>2022-09-22</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dirty="0"/>
              <a:t>v20181217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E2E063-6E88-4DD1-9791-6DD772F36931}" type="slidenum">
              <a:rPr lang="en-CA" smtClean="0"/>
              <a:t>‹#›</a:t>
            </a:fld>
            <a:endParaRPr lang="en-CA" dirty="0"/>
          </a:p>
        </p:txBody>
      </p:sp>
    </p:spTree>
    <p:extLst>
      <p:ext uri="{BB962C8B-B14F-4D97-AF65-F5344CB8AC3E}">
        <p14:creationId xmlns:p14="http://schemas.microsoft.com/office/powerpoint/2010/main" val="214768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finances.elections.on.ca/en/registered-parties" TargetMode="External"/><Relationship Id="rId2" Type="http://schemas.openxmlformats.org/officeDocument/2006/relationships/hyperlink" Target="https://www.elections.on.ca/en/political-entities-in-ontario/political-parties.htm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8" name="Picture 7" descr="Brandmark of Elections Ontario "/>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itle 1"/>
          <p:cNvSpPr>
            <a:spLocks noGrp="1"/>
          </p:cNvSpPr>
          <p:nvPr>
            <p:ph type="ctrTitle"/>
          </p:nvPr>
        </p:nvSpPr>
        <p:spPr>
          <a:xfrm>
            <a:off x="3792076" y="2231945"/>
            <a:ext cx="8199394" cy="2387600"/>
          </a:xfrm>
        </p:spPr>
        <p:txBody>
          <a:bodyPr>
            <a:normAutofit/>
          </a:bodyPr>
          <a:lstStyle/>
          <a:p>
            <a:pPr algn="l"/>
            <a:r>
              <a:rPr lang="en-US" dirty="0">
                <a:latin typeface="Gotham Rounded Bold"/>
              </a:rPr>
              <a:t>Did You Know?</a:t>
            </a:r>
            <a:br>
              <a:rPr lang="en-US" dirty="0">
                <a:latin typeface="Gotham Rounded Bold"/>
              </a:rPr>
            </a:br>
            <a:r>
              <a:rPr lang="en-US" sz="3600" dirty="0">
                <a:latin typeface="Gotham Rounded Bold"/>
              </a:rPr>
              <a:t>POLITICAL PARTIES IN ONTARIO</a:t>
            </a:r>
            <a:endParaRPr lang="en-US" sz="3600" dirty="0">
              <a:cs typeface="Calibri" panose="020F0502020204030204"/>
            </a:endParaRPr>
          </a:p>
        </p:txBody>
      </p:sp>
    </p:spTree>
    <p:extLst>
      <p:ext uri="{BB962C8B-B14F-4D97-AF65-F5344CB8AC3E}">
        <p14:creationId xmlns:p14="http://schemas.microsoft.com/office/powerpoint/2010/main" val="5861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641096" y="639520"/>
            <a:ext cx="4577080" cy="1719072"/>
          </a:xfrm>
        </p:spPr>
        <p:txBody>
          <a:bodyPr vert="horz" lIns="91440" tIns="45720" rIns="91440" bIns="45720" rtlCol="0" anchor="b">
            <a:noAutofit/>
          </a:bodyPr>
          <a:lstStyle/>
          <a:p>
            <a:r>
              <a:rPr lang="en-US" sz="3600" dirty="0">
                <a:latin typeface="Gotham Rounded Book"/>
              </a:rPr>
              <a:t>How is a tie decided in an Ontario general election?</a:t>
            </a:r>
          </a:p>
        </p:txBody>
      </p:sp>
      <p:sp>
        <p:nvSpPr>
          <p:cNvPr id="8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nvSpPr>
        <p:spPr>
          <a:xfrm>
            <a:off x="641096" y="2807208"/>
            <a:ext cx="5277864" cy="374121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342900" indent="-342900">
              <a:buFont typeface="Wingdings"/>
              <a:buChar char="ü"/>
            </a:pPr>
            <a:r>
              <a:rPr lang="en-US" sz="1600" dirty="0">
                <a:latin typeface="Gotham Rounded Book"/>
                <a:ea typeface="+mn-lt"/>
                <a:cs typeface="+mn-lt"/>
              </a:rPr>
              <a:t>If the difference between the number of votes cast for the two candidates with the most votes in an electoral district is less than 25, an application for an automatic recount is made by the Returning Officer for that electoral district</a:t>
            </a:r>
            <a:endParaRPr lang="en-US" sz="1600" dirty="0">
              <a:latin typeface="Gotham Rounded Book"/>
              <a:cs typeface="Calibri"/>
            </a:endParaRPr>
          </a:p>
          <a:p>
            <a:pPr marL="342900" indent="-342900">
              <a:buFont typeface="Wingdings"/>
              <a:buChar char="ü"/>
            </a:pPr>
            <a:r>
              <a:rPr lang="en-US" sz="1600" dirty="0">
                <a:latin typeface="Gotham Rounded Book"/>
                <a:cs typeface="Calibri"/>
              </a:rPr>
              <a:t>If the recount verifies a tie, the </a:t>
            </a:r>
            <a:r>
              <a:rPr lang="en-US" sz="1600" b="1" dirty="0">
                <a:latin typeface="Gotham Rounded Book"/>
                <a:cs typeface="Calibri"/>
              </a:rPr>
              <a:t>returning officer (RO)</a:t>
            </a:r>
            <a:r>
              <a:rPr lang="en-US" sz="1600" dirty="0">
                <a:latin typeface="Gotham Rounded Book"/>
                <a:cs typeface="Calibri"/>
              </a:rPr>
              <a:t> casts the deciding vote</a:t>
            </a:r>
          </a:p>
          <a:p>
            <a:pPr marL="800100" lvl="1" indent="-342900">
              <a:lnSpc>
                <a:spcPct val="90000"/>
              </a:lnSpc>
              <a:spcAft>
                <a:spcPts val="600"/>
              </a:spcAft>
              <a:buFont typeface="Wingdings"/>
              <a:buChar char="ü"/>
            </a:pPr>
            <a:r>
              <a:rPr lang="en-US" sz="1600" dirty="0">
                <a:latin typeface="Gotham Rounded Book"/>
                <a:cs typeface="Calibri"/>
              </a:rPr>
              <a:t>A returning officer is responsible for administering elections in an electoral district</a:t>
            </a:r>
          </a:p>
          <a:p>
            <a:pPr marL="800100" lvl="1" indent="-342900">
              <a:lnSpc>
                <a:spcPct val="90000"/>
              </a:lnSpc>
              <a:spcAft>
                <a:spcPts val="600"/>
              </a:spcAft>
              <a:buFont typeface="Wingdings"/>
              <a:buChar char="ü"/>
            </a:pPr>
            <a:r>
              <a:rPr lang="en-US" sz="1600" dirty="0">
                <a:latin typeface="Gotham Rounded Book"/>
                <a:cs typeface="Calibri"/>
              </a:rPr>
              <a:t>Elections Ontario hires ROs for each election; they must be a Canadian citizen and at least 18 years of age on election day</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10</a:t>
            </a:fld>
            <a:endParaRPr lang="en-US" dirty="0"/>
          </a:p>
        </p:txBody>
      </p:sp>
      <p:pic>
        <p:nvPicPr>
          <p:cNvPr id="3" name="Picture 6">
            <a:extLst>
              <a:ext uri="{FF2B5EF4-FFF2-40B4-BE49-F238E27FC236}">
                <a16:creationId xmlns:a16="http://schemas.microsoft.com/office/drawing/2014/main" id="{12283C52-8EFC-F64C-9593-389FC7CFCE0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67120" y="320040"/>
            <a:ext cx="4673600" cy="6228080"/>
          </a:xfrm>
          <a:prstGeom prst="rect">
            <a:avLst/>
          </a:prstGeom>
        </p:spPr>
      </p:pic>
    </p:spTree>
    <p:extLst>
      <p:ext uri="{BB962C8B-B14F-4D97-AF65-F5344CB8AC3E}">
        <p14:creationId xmlns:p14="http://schemas.microsoft.com/office/powerpoint/2010/main" val="16618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52B4A-9803-B7D6-D96F-AA4E9EC38343}"/>
              </a:ext>
            </a:extLst>
          </p:cNvPr>
          <p:cNvSpPr>
            <a:spLocks noGrp="1"/>
          </p:cNvSpPr>
          <p:nvPr>
            <p:ph type="ctrTitle"/>
          </p:nvPr>
        </p:nvSpPr>
        <p:spPr>
          <a:xfrm>
            <a:off x="1288026" y="270779"/>
            <a:ext cx="9144000" cy="522534"/>
          </a:xfrm>
        </p:spPr>
        <p:txBody>
          <a:bodyPr>
            <a:normAutofit/>
          </a:bodyPr>
          <a:lstStyle/>
          <a:p>
            <a:r>
              <a:rPr lang="en-CA" sz="600" dirty="0">
                <a:solidFill>
                  <a:schemeClr val="bg1"/>
                </a:solidFill>
              </a:rPr>
              <a:t>Last Page</a:t>
            </a:r>
          </a:p>
        </p:txBody>
      </p:sp>
      <p:cxnSp>
        <p:nvCxnSpPr>
          <p:cNvPr id="7" name="Straight Connector 6">
            <a:extLst>
              <a:ext uri="{C183D7F6-B498-43B3-948B-1728B52AA6E4}">
                <adec:decorative xmlns:adec="http://schemas.microsoft.com/office/drawing/2017/decorative" val="1"/>
              </a:ext>
            </a:extLst>
          </p:cNvPr>
          <p:cNvCxnSpPr/>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8" name="Picture 7" descr="Brandmark of Elections Ontario "/>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extBox 1">
            <a:extLst>
              <a:ext uri="{FF2B5EF4-FFF2-40B4-BE49-F238E27FC236}">
                <a16:creationId xmlns:a16="http://schemas.microsoft.com/office/drawing/2014/main" id="{CDDA9282-A4F8-0D28-AA34-CC1CF5040186}"/>
              </a:ext>
            </a:extLst>
          </p:cNvPr>
          <p:cNvSpPr txBox="1"/>
          <p:nvPr/>
        </p:nvSpPr>
        <p:spPr>
          <a:xfrm>
            <a:off x="4961238" y="6299885"/>
            <a:ext cx="7232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t>All images in this slide deck are licensed through Creative Commons.</a:t>
            </a:r>
            <a:endParaRPr lang="en-US" dirty="0">
              <a:cs typeface="Calibri"/>
            </a:endParaRPr>
          </a:p>
        </p:txBody>
      </p:sp>
    </p:spTree>
    <p:extLst>
      <p:ext uri="{BB962C8B-B14F-4D97-AF65-F5344CB8AC3E}">
        <p14:creationId xmlns:p14="http://schemas.microsoft.com/office/powerpoint/2010/main" val="14720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DF043C-29E6-4D9A-93DC-2D6BE194AFCB}"/>
              </a:ext>
            </a:extLst>
          </p:cNvPr>
          <p:cNvSpPr txBox="1">
            <a:spLocks noGrp="1"/>
          </p:cNvSpPr>
          <p:nvPr>
            <p:ph type="title" idx="4294967295"/>
          </p:nvPr>
        </p:nvSpPr>
        <p:spPr>
          <a:xfrm>
            <a:off x="3389313" y="1745724"/>
            <a:ext cx="6299353" cy="406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sng" strike="noStrike" kern="1200" cap="none" spc="0" normalizeH="0" baseline="0" noProof="0" dirty="0">
                <a:ln>
                  <a:noFill/>
                </a:ln>
                <a:effectLst/>
                <a:uLnTx/>
                <a:uFillTx/>
                <a:latin typeface="Gotham Rounded Bold"/>
                <a:ea typeface="+mj-ea"/>
                <a:cs typeface="+mj-cs"/>
              </a:rPr>
              <a:t>Ontario's Main Political Parties</a:t>
            </a:r>
            <a:endParaRPr kumimoji="0" lang="en-US" b="1" i="0" u="sng" strike="noStrike" kern="1200" cap="none" spc="0" normalizeH="0" baseline="0" noProof="0" dirty="0">
              <a:ln>
                <a:noFill/>
              </a:ln>
              <a:effectLst/>
              <a:uLnTx/>
              <a:uFillTx/>
              <a:ea typeface="+mj-ea"/>
              <a:cs typeface="+mj-cs"/>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62E2E063-6E88-4DD1-9791-6DD772F36931}" type="slidenum">
              <a:rPr lang="en-CA" smtClean="0"/>
              <a:t>2</a:t>
            </a:fld>
            <a:endParaRPr lang="en-CA" dirty="0"/>
          </a:p>
        </p:txBody>
      </p:sp>
      <p:cxnSp>
        <p:nvCxnSpPr>
          <p:cNvPr id="7" name="Straight Connector 6">
            <a:extLst>
              <a:ext uri="{C183D7F6-B498-43B3-948B-1728B52AA6E4}">
                <adec:decorative xmlns:adec="http://schemas.microsoft.com/office/drawing/2017/decorative" val="1"/>
              </a:ext>
            </a:extLst>
          </p:cNvPr>
          <p:cNvCxnSpPr/>
          <p:nvPr/>
        </p:nvCxnSpPr>
        <p:spPr>
          <a:xfrm flipV="1">
            <a:off x="3314700" y="1027907"/>
            <a:ext cx="7717367" cy="793"/>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10" name="Content Placeholder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
        <p:nvSpPr>
          <p:cNvPr id="8" name="Oval 7">
            <a:extLst>
              <a:ext uri="{FF2B5EF4-FFF2-40B4-BE49-F238E27FC236}">
                <a16:creationId xmlns:a16="http://schemas.microsoft.com/office/drawing/2014/main" id="{7F44F527-6D3C-4D7C-BAD1-42D55C147784}"/>
              </a:ext>
              <a:ext uri="{C183D7F6-B498-43B3-948B-1728B52AA6E4}">
                <adec:decorative xmlns:adec="http://schemas.microsoft.com/office/drawing/2017/decorative" val="1"/>
              </a:ext>
            </a:extLst>
          </p:cNvPr>
          <p:cNvSpPr/>
          <p:nvPr/>
        </p:nvSpPr>
        <p:spPr>
          <a:xfrm>
            <a:off x="1085850" y="2348394"/>
            <a:ext cx="1895272" cy="1895272"/>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sz="7200" dirty="0">
                <a:latin typeface="Gotham Rounded Bold"/>
              </a:rPr>
              <a:t>?</a:t>
            </a:r>
          </a:p>
        </p:txBody>
      </p:sp>
      <p:sp>
        <p:nvSpPr>
          <p:cNvPr id="2" name="Title 1"/>
          <p:cNvSpPr>
            <a:spLocks/>
          </p:cNvSpPr>
          <p:nvPr/>
        </p:nvSpPr>
        <p:spPr>
          <a:xfrm>
            <a:off x="3389313" y="3017121"/>
            <a:ext cx="7964487" cy="13255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Gotham Rounded Bold"/>
                <a:ea typeface="+mj-ea"/>
                <a:cs typeface="+mj-cs"/>
              </a:rPr>
              <a:t>Green Party of Ontario</a:t>
            </a:r>
            <a:endParaRPr kumimoji="0" lang="en-US" sz="2800" b="0" i="0" u="none" strike="noStrike" kern="1200" cap="none" spc="0" normalizeH="0" baseline="0" noProof="0" dirty="0">
              <a:ln>
                <a:noFill/>
              </a:ln>
              <a:solidFill>
                <a:schemeClr val="accent6">
                  <a:lumMod val="50000"/>
                </a:schemeClr>
              </a:solidFill>
              <a:effectLst/>
              <a:uLnTx/>
              <a:uFillTx/>
              <a:latin typeface="Gotham Rounded Bold"/>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accent2"/>
                </a:solidFill>
                <a:effectLst/>
                <a:uLnTx/>
                <a:uFillTx/>
                <a:latin typeface="Gotham Rounded Bold"/>
                <a:ea typeface="+mj-ea"/>
                <a:cs typeface="+mj-cs"/>
              </a:rPr>
              <a:t>New Democratic Party of Ontario (NDP)</a:t>
            </a:r>
            <a:br>
              <a:rPr kumimoji="0" lang="en-US" sz="2800" b="1" i="0" u="none" strike="noStrike" kern="1200" cap="none" spc="0" normalizeH="0" baseline="0" noProof="0" dirty="0">
                <a:ln>
                  <a:noFill/>
                </a:ln>
                <a:solidFill>
                  <a:schemeClr val="accent2"/>
                </a:solidFill>
                <a:effectLst/>
                <a:uLnTx/>
                <a:uFillTx/>
                <a:latin typeface="Gotham Rounded Bold"/>
                <a:ea typeface="+mj-ea"/>
                <a:cs typeface="+mj-cs"/>
              </a:rPr>
            </a:br>
            <a:r>
              <a:rPr kumimoji="0" lang="en-US" sz="2800" b="1" i="0" u="none" strike="noStrike" kern="1200" cap="none" spc="0" normalizeH="0" baseline="0" noProof="0" dirty="0">
                <a:ln>
                  <a:noFill/>
                </a:ln>
                <a:solidFill>
                  <a:srgbClr val="FF0000"/>
                </a:solidFill>
                <a:effectLst/>
                <a:uLnTx/>
                <a:uFillTx/>
                <a:latin typeface="Gotham Rounded Bold"/>
                <a:ea typeface="+mj-ea"/>
                <a:cs typeface="+mj-cs"/>
              </a:rPr>
              <a:t>Ontario Liberal Party</a:t>
            </a:r>
            <a:br>
              <a:rPr kumimoji="0" lang="en-US" sz="2800" b="1" i="0" u="none" strike="noStrike" kern="1200" cap="none" spc="0" normalizeH="0" baseline="0" noProof="0" dirty="0">
                <a:ln>
                  <a:noFill/>
                </a:ln>
                <a:solidFill>
                  <a:schemeClr val="accent2"/>
                </a:solidFill>
                <a:effectLst/>
                <a:uLnTx/>
                <a:uFillTx/>
                <a:latin typeface="Gotham Rounded Bold"/>
                <a:ea typeface="+mj-ea"/>
                <a:cs typeface="+mj-cs"/>
              </a:rPr>
            </a:br>
            <a:r>
              <a:rPr kumimoji="0" lang="en-US" sz="2800" b="1" i="0" u="none" strike="noStrike" kern="1200" cap="none" spc="0" normalizeH="0" baseline="0" noProof="0" dirty="0">
                <a:ln>
                  <a:noFill/>
                </a:ln>
                <a:solidFill>
                  <a:schemeClr val="accent1">
                    <a:lumMod val="50000"/>
                  </a:schemeClr>
                </a:solidFill>
                <a:effectLst/>
                <a:uLnTx/>
                <a:uFillTx/>
                <a:latin typeface="Gotham Rounded Bold"/>
                <a:ea typeface="+mj-ea"/>
                <a:cs typeface="+mj-cs"/>
              </a:rPr>
              <a:t>Progressive Conservative Party of Ontario (PC)</a:t>
            </a:r>
            <a:br>
              <a:rPr kumimoji="0" lang="en-US" sz="2800" b="1" i="0" u="none" strike="noStrike" kern="1200" cap="none" spc="0" normalizeH="0" baseline="0" noProof="0" dirty="0">
                <a:ln>
                  <a:noFill/>
                </a:ln>
                <a:solidFill>
                  <a:schemeClr val="accent1">
                    <a:lumMod val="50000"/>
                  </a:schemeClr>
                </a:solidFill>
                <a:effectLst/>
                <a:uLnTx/>
                <a:uFillTx/>
                <a:latin typeface="Gotham Rounded Bold"/>
                <a:ea typeface="+mj-ea"/>
                <a:cs typeface="+mj-cs"/>
              </a:rPr>
            </a:br>
            <a:endParaRPr kumimoji="0" lang="en-US" sz="2800" b="1" i="0" u="none" strike="noStrike" kern="1200" cap="none" spc="0" normalizeH="0" baseline="0" noProof="0" dirty="0">
              <a:ln>
                <a:noFill/>
              </a:ln>
              <a:solidFill>
                <a:schemeClr val="accent6">
                  <a:lumMod val="50000"/>
                </a:schemeClr>
              </a:solidFill>
              <a:effectLst/>
              <a:uLnTx/>
              <a:uFillTx/>
              <a:latin typeface="Gotham Rounded Bold" pitchFamily="50" charset="0"/>
              <a:ea typeface="+mj-ea"/>
              <a:cs typeface="+mj-cs"/>
            </a:endParaRPr>
          </a:p>
        </p:txBody>
      </p:sp>
    </p:spTree>
    <p:extLst>
      <p:ext uri="{BB962C8B-B14F-4D97-AF65-F5344CB8AC3E}">
        <p14:creationId xmlns:p14="http://schemas.microsoft.com/office/powerpoint/2010/main" val="339200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7">
            <a:extLst>
              <a:ext uri="{FF2B5EF4-FFF2-40B4-BE49-F238E27FC236}">
                <a16:creationId xmlns:a16="http://schemas.microsoft.com/office/drawing/2014/main" id="{FC7972D6-09AA-2287-6F49-E2D16B73572E}"/>
              </a:ext>
              <a:ext uri="{C183D7F6-B498-43B3-948B-1728B52AA6E4}">
                <adec:decorative xmlns:adec="http://schemas.microsoft.com/office/drawing/2017/decorative" val="1"/>
              </a:ext>
            </a:extLst>
          </p:cNvPr>
          <p:cNvPicPr>
            <a:picLocks noChangeAspect="1"/>
          </p:cNvPicPr>
          <p:nvPr/>
        </p:nvPicPr>
        <p:blipFill rotWithShape="1">
          <a:blip r:embed="rId2"/>
          <a:srcRect l="6612" r="6612"/>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403336" y="802846"/>
            <a:ext cx="4351197" cy="1842694"/>
          </a:xfrm>
        </p:spPr>
        <p:txBody>
          <a:bodyPr vert="horz" lIns="91440" tIns="45720" rIns="91440" bIns="45720" rtlCol="0" anchor="b">
            <a:normAutofit/>
          </a:bodyPr>
          <a:lstStyle/>
          <a:p>
            <a:r>
              <a:rPr lang="en-US" sz="3600" dirty="0">
                <a:latin typeface="Gotham Rounded Bold"/>
              </a:rPr>
              <a:t>How can youth get involved with political parties?</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3</a:t>
            </a:fld>
            <a:endParaRPr lang="en-US" dirty="0">
              <a:solidFill>
                <a:schemeClr val="tx1"/>
              </a:solidFill>
              <a:latin typeface="Calibri" panose="020F0502020204030204"/>
            </a:endParaRPr>
          </a:p>
        </p:txBody>
      </p:sp>
      <p:sp>
        <p:nvSpPr>
          <p:cNvPr id="9" name="Rectangle 8">
            <a:extLst>
              <a:ext uri="{FF2B5EF4-FFF2-40B4-BE49-F238E27FC236}">
                <a16:creationId xmlns:a16="http://schemas.microsoft.com/office/drawing/2014/main" id="{7A150857-F1A0-DAC4-F68F-6AFF586CBF01}"/>
              </a:ext>
              <a:ext uri="{C183D7F6-B498-43B3-948B-1728B52AA6E4}">
                <adec:decorative xmlns:adec="http://schemas.microsoft.com/office/drawing/2017/decorative" val="1"/>
              </a:ext>
            </a:extLst>
          </p:cNvPr>
          <p:cNvSpPr/>
          <p:nvPr/>
        </p:nvSpPr>
        <p:spPr>
          <a:xfrm>
            <a:off x="478790" y="2973070"/>
            <a:ext cx="3982720" cy="3535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nvSpPr>
        <p:spPr>
          <a:xfrm>
            <a:off x="480237" y="3112622"/>
            <a:ext cx="3984964"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dirty="0">
                <a:latin typeface="Gotham Rounded Book"/>
              </a:rPr>
              <a:t>The minimum age to join a political party varies from party to party in Ontario from a minimum of 14 to 16 years old</a:t>
            </a:r>
            <a:endParaRPr lang="en-US" dirty="0"/>
          </a:p>
          <a:p>
            <a:pPr marL="285750" indent="-285750">
              <a:buFont typeface="Wingdings"/>
              <a:buChar char="ü"/>
            </a:pPr>
            <a:r>
              <a:rPr lang="en-US" dirty="0">
                <a:latin typeface="Gotham Rounded Book"/>
              </a:rPr>
              <a:t>You can become a member with all the rights that come with it, including voting for party leader</a:t>
            </a:r>
          </a:p>
          <a:p>
            <a:pPr marL="285750" indent="-285750">
              <a:buFont typeface="Wingdings"/>
              <a:buChar char="ü"/>
            </a:pPr>
            <a:r>
              <a:rPr lang="en-US" dirty="0">
                <a:latin typeface="Gotham Rounded Book"/>
              </a:rPr>
              <a:t>Check online for the youth division of a political party if you are interested!</a:t>
            </a:r>
          </a:p>
        </p:txBody>
      </p:sp>
    </p:spTree>
    <p:extLst>
      <p:ext uri="{BB962C8B-B14F-4D97-AF65-F5344CB8AC3E}">
        <p14:creationId xmlns:p14="http://schemas.microsoft.com/office/powerpoint/2010/main" val="2338058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371093" y="1047938"/>
            <a:ext cx="4779264" cy="1124712"/>
          </a:xfrm>
        </p:spPr>
        <p:txBody>
          <a:bodyPr vert="horz" lIns="91440" tIns="45720" rIns="91440" bIns="45720" rtlCol="0" anchor="b">
            <a:normAutofit/>
          </a:bodyPr>
          <a:lstStyle/>
          <a:p>
            <a:r>
              <a:rPr lang="en-US" sz="3200" dirty="0">
                <a:latin typeface="Gotham Rounded Bold"/>
              </a:rPr>
              <a:t>Who gets to be Premier of Ontario?</a:t>
            </a:r>
          </a:p>
        </p:txBody>
      </p:sp>
      <p:sp>
        <p:nvSpPr>
          <p:cNvPr id="8" name="TextBox 7">
            <a:extLst>
              <a:ext uri="{FF2B5EF4-FFF2-40B4-BE49-F238E27FC236}">
                <a16:creationId xmlns:a16="http://schemas.microsoft.com/office/drawing/2014/main" id="{3CAA007E-6695-6FFD-39C8-058511539694}"/>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285750" indent="-285750">
              <a:lnSpc>
                <a:spcPct val="90000"/>
              </a:lnSpc>
              <a:spcAft>
                <a:spcPts val="600"/>
              </a:spcAft>
              <a:buFont typeface="Wingdings"/>
              <a:buChar char="ü"/>
            </a:pPr>
            <a:r>
              <a:rPr lang="en-US" sz="1700" dirty="0">
                <a:latin typeface="Gotham Rounded Book"/>
                <a:cs typeface="Calibri"/>
              </a:rPr>
              <a:t>Party members elect the party leader</a:t>
            </a:r>
          </a:p>
          <a:p>
            <a:pPr marL="285750" indent="-285750">
              <a:lnSpc>
                <a:spcPct val="90000"/>
              </a:lnSpc>
              <a:spcAft>
                <a:spcPts val="600"/>
              </a:spcAft>
              <a:buFont typeface="Wingdings"/>
              <a:buChar char="ü"/>
            </a:pPr>
            <a:r>
              <a:rPr lang="en-US" sz="1700" dirty="0">
                <a:latin typeface="Gotham Rounded Book"/>
                <a:cs typeface="Calibri"/>
              </a:rPr>
              <a:t>Different parties have different methods for electing their party leaders</a:t>
            </a:r>
          </a:p>
          <a:p>
            <a:pPr marL="285750" indent="-285750">
              <a:lnSpc>
                <a:spcPct val="90000"/>
              </a:lnSpc>
              <a:spcAft>
                <a:spcPts val="600"/>
              </a:spcAft>
              <a:buFont typeface="Wingdings"/>
              <a:buChar char="ü"/>
            </a:pPr>
            <a:r>
              <a:rPr lang="en-US" sz="1700" dirty="0">
                <a:latin typeface="Gotham Rounded Book"/>
                <a:cs typeface="Calibri"/>
              </a:rPr>
              <a:t>Very few Ontarians actually belong to a political party!</a:t>
            </a:r>
          </a:p>
          <a:p>
            <a:pPr marL="285750" indent="-285750">
              <a:lnSpc>
                <a:spcPct val="90000"/>
              </a:lnSpc>
              <a:spcAft>
                <a:spcPts val="600"/>
              </a:spcAft>
              <a:buFont typeface="Wingdings"/>
              <a:buChar char="ü"/>
            </a:pPr>
            <a:r>
              <a:rPr lang="en-US" sz="1700" dirty="0">
                <a:latin typeface="Gotham Rounded Book"/>
                <a:cs typeface="Calibri"/>
              </a:rPr>
              <a:t>In a general election, electors vote for a candidate from a party; the party with the most votes wins. The leader of the party becomes Premier</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descr="Photograph of Queen's Park, Ontario Legislature">
            <a:extLst>
              <a:ext uri="{FF2B5EF4-FFF2-40B4-BE49-F238E27FC236}">
                <a16:creationId xmlns:a16="http://schemas.microsoft.com/office/drawing/2014/main" id="{76AA774B-BCA9-124A-0AD4-6B516B027A16}"/>
              </a:ext>
              <a:ext uri="{C183D7F6-B498-43B3-948B-1728B52AA6E4}">
                <adec:decorative xmlns:adec="http://schemas.microsoft.com/office/drawing/2017/decorative" val="0"/>
              </a:ext>
            </a:extLst>
          </p:cNvPr>
          <p:cNvPicPr>
            <a:picLocks noChangeAspect="1"/>
          </p:cNvPicPr>
          <p:nvPr/>
        </p:nvPicPr>
        <p:blipFill rotWithShape="1">
          <a:blip r:embed="rId2"/>
          <a:srcRect l="8749" r="8749"/>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4</a:t>
            </a:fld>
            <a:endParaRPr lang="en-US" dirty="0">
              <a:solidFill>
                <a:schemeClr val="tx1"/>
              </a:solidFill>
              <a:latin typeface="Calibri" panose="020F0502020204030204"/>
            </a:endParaRPr>
          </a:p>
        </p:txBody>
      </p:sp>
      <p:sp>
        <p:nvSpPr>
          <p:cNvPr id="9" name="TextBox 8">
            <a:extLst>
              <a:ext uri="{FF2B5EF4-FFF2-40B4-BE49-F238E27FC236}">
                <a16:creationId xmlns:a16="http://schemas.microsoft.com/office/drawing/2014/main" id="{E568EFBC-5D9C-CE65-B900-1DAE22BF9D8A}"/>
              </a:ext>
              <a:ext uri="{C183D7F6-B498-43B3-948B-1728B52AA6E4}">
                <adec:decorative xmlns:adec="http://schemas.microsoft.com/office/drawing/2017/decorative" val="0"/>
              </a:ext>
            </a:extLst>
          </p:cNvPr>
          <p:cNvSpPr txBox="1"/>
          <p:nvPr/>
        </p:nvSpPr>
        <p:spPr>
          <a:xfrm>
            <a:off x="4751942" y="6358568"/>
            <a:ext cx="36372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Queen's Park, Ontario Legislature</a:t>
            </a:r>
          </a:p>
        </p:txBody>
      </p:sp>
      <p:sp>
        <p:nvSpPr>
          <p:cNvPr id="3" name="TextBox 2">
            <a:extLst>
              <a:ext uri="{FF2B5EF4-FFF2-40B4-BE49-F238E27FC236}">
                <a16:creationId xmlns:a16="http://schemas.microsoft.com/office/drawing/2014/main" id="{E6524FBE-E566-9FB6-EA83-E86C697517D6}"/>
              </a:ext>
              <a:ext uri="{C183D7F6-B498-43B3-948B-1728B52AA6E4}">
                <adec:decorative xmlns:adec="http://schemas.microsoft.com/office/drawing/2017/decorative" val="1"/>
              </a:ext>
            </a:extLst>
          </p:cNvPr>
          <p:cNvSpPr txBox="1"/>
          <p:nvPr/>
        </p:nvSpPr>
        <p:spPr>
          <a:xfrm>
            <a:off x="376737" y="2723697"/>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marL="285750" indent="-285750">
              <a:lnSpc>
                <a:spcPct val="90000"/>
              </a:lnSpc>
              <a:spcAft>
                <a:spcPts val="600"/>
              </a:spcAft>
              <a:buFont typeface="Wingdings"/>
              <a:buChar char="ü"/>
            </a:pPr>
            <a:r>
              <a:rPr lang="en-US" sz="1700" dirty="0">
                <a:latin typeface="Gotham Rounded Book"/>
                <a:cs typeface="Calibri"/>
              </a:rPr>
              <a:t>Party members elect the party leader</a:t>
            </a:r>
          </a:p>
          <a:p>
            <a:pPr marL="285750" indent="-285750">
              <a:lnSpc>
                <a:spcPct val="90000"/>
              </a:lnSpc>
              <a:spcAft>
                <a:spcPts val="600"/>
              </a:spcAft>
              <a:buFont typeface="Wingdings"/>
              <a:buChar char="ü"/>
            </a:pPr>
            <a:r>
              <a:rPr lang="en-US" sz="1700" dirty="0">
                <a:latin typeface="Gotham Rounded Book"/>
                <a:cs typeface="Calibri"/>
              </a:rPr>
              <a:t>Different parties have different methods for electing their party leaders</a:t>
            </a:r>
          </a:p>
          <a:p>
            <a:pPr marL="285750" indent="-285750">
              <a:lnSpc>
                <a:spcPct val="90000"/>
              </a:lnSpc>
              <a:spcAft>
                <a:spcPts val="600"/>
              </a:spcAft>
              <a:buFont typeface="Wingdings"/>
              <a:buChar char="ü"/>
            </a:pPr>
            <a:r>
              <a:rPr lang="en-US" sz="1700" dirty="0">
                <a:latin typeface="Gotham Rounded Book"/>
                <a:cs typeface="Calibri"/>
              </a:rPr>
              <a:t>Very few Ontarians actually belong to a political party!</a:t>
            </a:r>
          </a:p>
          <a:p>
            <a:pPr marL="285750" indent="-285750">
              <a:lnSpc>
                <a:spcPct val="90000"/>
              </a:lnSpc>
              <a:spcAft>
                <a:spcPts val="600"/>
              </a:spcAft>
              <a:buFont typeface="Wingdings"/>
              <a:buChar char="ü"/>
            </a:pPr>
            <a:r>
              <a:rPr lang="en-US" sz="1700" dirty="0">
                <a:latin typeface="Gotham Rounded Book"/>
                <a:cs typeface="Calibri"/>
              </a:rPr>
              <a:t>In a general election, electors vote for a candidate from a party; the party with the most votes wins. The leader of the party becomes Premier</a:t>
            </a:r>
          </a:p>
        </p:txBody>
      </p:sp>
      <p:sp>
        <p:nvSpPr>
          <p:cNvPr id="7" name="Title 1">
            <a:extLst>
              <a:ext uri="{FF2B5EF4-FFF2-40B4-BE49-F238E27FC236}">
                <a16:creationId xmlns:a16="http://schemas.microsoft.com/office/drawing/2014/main" id="{20E208CA-DE33-1208-51C6-2A49826D2018}"/>
              </a:ext>
              <a:ext uri="{C183D7F6-B498-43B3-948B-1728B52AA6E4}">
                <adec:decorative xmlns:adec="http://schemas.microsoft.com/office/drawing/2017/decorative" val="1"/>
              </a:ext>
            </a:extLst>
          </p:cNvPr>
          <p:cNvSpPr txBox="1">
            <a:spLocks/>
          </p:cNvSpPr>
          <p:nvPr/>
        </p:nvSpPr>
        <p:spPr>
          <a:xfrm>
            <a:off x="365447" y="1053581"/>
            <a:ext cx="4779264"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r>
              <a:rPr lang="en-US" sz="3200" dirty="0">
                <a:latin typeface="Gotham Rounded Bold"/>
              </a:rPr>
              <a:t>Who gets to be Premier of Ontario?</a:t>
            </a:r>
          </a:p>
        </p:txBody>
      </p:sp>
    </p:spTree>
    <p:extLst>
      <p:ext uri="{BB962C8B-B14F-4D97-AF65-F5344CB8AC3E}">
        <p14:creationId xmlns:p14="http://schemas.microsoft.com/office/powerpoint/2010/main" val="1296825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 name="Rectangle 1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000" kern="1200" dirty="0">
                <a:solidFill>
                  <a:schemeClr val="tx1"/>
                </a:solidFill>
              </a:rPr>
              <a:t>Provincial vs Federal</a:t>
            </a:r>
          </a:p>
        </p:txBody>
      </p:sp>
      <p:sp>
        <p:nvSpPr>
          <p:cNvPr id="11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nvSpPr>
        <p:spPr>
          <a:xfrm>
            <a:off x="630936" y="2660904"/>
            <a:ext cx="4818888" cy="354787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228600">
              <a:lnSpc>
                <a:spcPct val="90000"/>
              </a:lnSpc>
              <a:spcAft>
                <a:spcPts val="600"/>
              </a:spcAft>
              <a:buFont typeface="Arial" panose="020B0604020202020204" pitchFamily="34" charset="0"/>
              <a:buChar char="•"/>
            </a:pPr>
            <a:r>
              <a:rPr lang="en-US" sz="2200" dirty="0">
                <a:latin typeface="Gotham Rounded Book" pitchFamily="50" charset="0"/>
              </a:rPr>
              <a:t>In general, Ontario's provincial parties are not the same at the national level (although they have the same names)</a:t>
            </a:r>
          </a:p>
          <a:p>
            <a:pPr marL="342900" indent="-228600">
              <a:lnSpc>
                <a:spcPct val="90000"/>
              </a:lnSpc>
              <a:spcAft>
                <a:spcPts val="600"/>
              </a:spcAft>
              <a:buFont typeface="Arial" panose="020B0604020202020204" pitchFamily="34" charset="0"/>
              <a:buChar char="•"/>
            </a:pPr>
            <a:r>
              <a:rPr lang="en-US" sz="2200" dirty="0">
                <a:latin typeface="Gotham Rounded Book" pitchFamily="50" charset="0"/>
              </a:rPr>
              <a:t>Ontario's provincial parties focus on provincial issues</a:t>
            </a:r>
          </a:p>
        </p:txBody>
      </p:sp>
      <p:pic>
        <p:nvPicPr>
          <p:cNvPr id="7" name="Picture 8">
            <a:extLst>
              <a:ext uri="{FF2B5EF4-FFF2-40B4-BE49-F238E27FC236}">
                <a16:creationId xmlns:a16="http://schemas.microsoft.com/office/drawing/2014/main" id="{0F0F314E-0AA4-7FFD-4F6B-6932D187A4D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311532" y="640080"/>
            <a:ext cx="5034000" cy="5577840"/>
          </a:xfrm>
          <a:prstGeom prst="rect">
            <a:avLst/>
          </a:prstGeom>
        </p:spPr>
      </p:pic>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5</a:t>
            </a:fld>
            <a:endParaRPr lang="en-US" dirty="0"/>
          </a:p>
        </p:txBody>
      </p:sp>
    </p:spTree>
    <p:extLst>
      <p:ext uri="{BB962C8B-B14F-4D97-AF65-F5344CB8AC3E}">
        <p14:creationId xmlns:p14="http://schemas.microsoft.com/office/powerpoint/2010/main" val="15501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630936" y="639520"/>
            <a:ext cx="3429000" cy="1719072"/>
          </a:xfrm>
        </p:spPr>
        <p:txBody>
          <a:bodyPr vert="horz" lIns="91440" tIns="45720" rIns="91440" bIns="45720" rtlCol="0" anchor="b">
            <a:noAutofit/>
          </a:bodyPr>
          <a:lstStyle/>
          <a:p>
            <a:r>
              <a:rPr lang="en-US" sz="3600" dirty="0">
                <a:latin typeface="Gotham Rounded Book"/>
              </a:rPr>
              <a:t>How are political parties formed?</a:t>
            </a:r>
            <a:endParaRPr lang="en-US" sz="3600" kern="1200" dirty="0">
              <a:latin typeface="Gotham Rounded Book"/>
              <a:cs typeface="Calibri Light"/>
            </a:endParaRPr>
          </a:p>
        </p:txBody>
      </p:sp>
      <p:sp>
        <p:nvSpPr>
          <p:cNvPr id="7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nvSpPr>
        <p:spPr>
          <a:xfrm>
            <a:off x="641096" y="2807208"/>
            <a:ext cx="3893582" cy="365455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marL="114300" indent="-342900">
              <a:lnSpc>
                <a:spcPct val="90000"/>
              </a:lnSpc>
              <a:spcAft>
                <a:spcPts val="600"/>
              </a:spcAft>
              <a:buFont typeface="Wingdings" panose="020B0604020202020204" pitchFamily="34" charset="0"/>
              <a:buChar char="ü"/>
            </a:pPr>
            <a:r>
              <a:rPr lang="en-US" sz="1600" dirty="0">
                <a:latin typeface="Gotham Rounded Book"/>
                <a:ea typeface="+mn-lt"/>
                <a:cs typeface="+mn-lt"/>
              </a:rPr>
              <a:t>Political parties in Ontario must be registered with Elections Ontario (EO)</a:t>
            </a:r>
          </a:p>
          <a:p>
            <a:pPr marL="114300" indent="-342900">
              <a:lnSpc>
                <a:spcPct val="90000"/>
              </a:lnSpc>
              <a:spcAft>
                <a:spcPts val="600"/>
              </a:spcAft>
              <a:buFont typeface="Wingdings" panose="020B0604020202020204" pitchFamily="34" charset="0"/>
              <a:buChar char="ü"/>
            </a:pPr>
            <a:r>
              <a:rPr lang="en-US" sz="1600" dirty="0">
                <a:latin typeface="Gotham Rounded Book"/>
                <a:ea typeface="+mn-lt"/>
                <a:cs typeface="+mn-lt"/>
              </a:rPr>
              <a:t>There is no fee to register a political party</a:t>
            </a:r>
          </a:p>
          <a:p>
            <a:pPr marL="114300" indent="-342900">
              <a:lnSpc>
                <a:spcPct val="90000"/>
              </a:lnSpc>
              <a:spcAft>
                <a:spcPts val="600"/>
              </a:spcAft>
              <a:buFont typeface="Wingdings" panose="020B0604020202020204" pitchFamily="34" charset="0"/>
              <a:buChar char="ü"/>
            </a:pPr>
            <a:r>
              <a:rPr lang="en-US" sz="1600" dirty="0">
                <a:latin typeface="Gotham Rounded Book"/>
                <a:cs typeface="Calibri"/>
              </a:rPr>
              <a:t>Elections Ontario reviews the application and registers the name, then a process begins to register the party</a:t>
            </a:r>
          </a:p>
          <a:p>
            <a:pPr marL="114300" indent="-342900">
              <a:lnSpc>
                <a:spcPct val="90000"/>
              </a:lnSpc>
              <a:spcAft>
                <a:spcPts val="600"/>
              </a:spcAft>
              <a:buFont typeface="Wingdings" panose="020B0604020202020204" pitchFamily="34" charset="0"/>
              <a:buChar char="ü"/>
            </a:pPr>
            <a:r>
              <a:rPr lang="en-US" sz="1600" dirty="0">
                <a:latin typeface="Gotham Rounded Book"/>
                <a:cs typeface="Calibri"/>
              </a:rPr>
              <a:t>View the registration rules on the </a:t>
            </a:r>
            <a:r>
              <a:rPr lang="en-US" sz="1600" dirty="0">
                <a:latin typeface="Gotham Rounded Book"/>
                <a:cs typeface="Calibri"/>
                <a:hlinkClick r:id="rId2"/>
              </a:rPr>
              <a:t>EO website</a:t>
            </a:r>
          </a:p>
          <a:p>
            <a:pPr marL="114300" indent="-342900">
              <a:lnSpc>
                <a:spcPct val="90000"/>
              </a:lnSpc>
              <a:spcAft>
                <a:spcPts val="600"/>
              </a:spcAft>
              <a:buFont typeface="Wingdings" panose="020B0604020202020204" pitchFamily="34" charset="0"/>
              <a:buChar char="ü"/>
            </a:pPr>
            <a:r>
              <a:rPr lang="en-US" sz="1600" dirty="0">
                <a:latin typeface="Gotham Rounded Book"/>
                <a:cs typeface="Calibri"/>
              </a:rPr>
              <a:t>Ontario has more than 20 registered parties – check out the list </a:t>
            </a:r>
            <a:r>
              <a:rPr lang="en-US" sz="1600" dirty="0">
                <a:latin typeface="Gotham Rounded Book"/>
                <a:cs typeface="Calibri"/>
                <a:hlinkClick r:id="rId3"/>
              </a:rPr>
              <a:t>on the EO website</a:t>
            </a:r>
            <a:endParaRPr lang="en-US" sz="1600" dirty="0">
              <a:latin typeface="Gotham Rounded Book"/>
              <a:cs typeface="Calibri"/>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6</a:t>
            </a:fld>
            <a:endParaRPr lang="en-US" dirty="0"/>
          </a:p>
        </p:txBody>
      </p:sp>
      <p:pic>
        <p:nvPicPr>
          <p:cNvPr id="3" name="Picture 2">
            <a:extLst>
              <a:ext uri="{FF2B5EF4-FFF2-40B4-BE49-F238E27FC236}">
                <a16:creationId xmlns:a16="http://schemas.microsoft.com/office/drawing/2014/main" id="{6E366D61-A0FF-FD15-3C95-A34A4D4193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776667" y="1196132"/>
            <a:ext cx="6698602" cy="4465735"/>
          </a:xfrm>
          <a:prstGeom prst="rect">
            <a:avLst/>
          </a:prstGeom>
        </p:spPr>
      </p:pic>
    </p:spTree>
    <p:extLst>
      <p:ext uri="{BB962C8B-B14F-4D97-AF65-F5344CB8AC3E}">
        <p14:creationId xmlns:p14="http://schemas.microsoft.com/office/powerpoint/2010/main" val="203527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6B1B523-1B8F-07AA-B25D-CDCFA6CF33F5}"/>
              </a:ext>
            </a:extLst>
          </p:cNvPr>
          <p:cNvSpPr txBox="1">
            <a:spLocks/>
          </p:cNvSpPr>
          <p:nvPr/>
        </p:nvSpPr>
        <p:spPr>
          <a:xfrm>
            <a:off x="523494" y="1313688"/>
            <a:ext cx="4850384" cy="1124712"/>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r>
              <a:rPr lang="en-US" sz="4400" dirty="0">
                <a:latin typeface="Gotham Rounded Bold"/>
              </a:rPr>
              <a:t>Who makes party rules?</a:t>
            </a:r>
            <a:endParaRPr lang="en-US" sz="4400" dirty="0"/>
          </a:p>
        </p:txBody>
      </p:sp>
      <p:sp>
        <p:nvSpPr>
          <p:cNvPr id="4" name="TextBox 3">
            <a:extLst>
              <a:ext uri="{FF2B5EF4-FFF2-40B4-BE49-F238E27FC236}">
                <a16:creationId xmlns:a16="http://schemas.microsoft.com/office/drawing/2014/main" id="{CEC3FD65-949A-ED4B-EB55-0F02FE86B0BA}"/>
              </a:ext>
            </a:extLst>
          </p:cNvPr>
          <p:cNvSpPr txBox="1"/>
          <p:nvPr/>
        </p:nvSpPr>
        <p:spPr>
          <a:xfrm>
            <a:off x="523493" y="2870454"/>
            <a:ext cx="5777835" cy="40505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Wingdings"/>
              <a:buChar char="ü"/>
            </a:pPr>
            <a:r>
              <a:rPr lang="en-US" dirty="0">
                <a:latin typeface="Gotham Rounded Book"/>
              </a:rPr>
              <a:t>Ontario's political parties maintain their own constitutions</a:t>
            </a:r>
          </a:p>
          <a:p>
            <a:pPr marL="342900" indent="-342900">
              <a:lnSpc>
                <a:spcPct val="90000"/>
              </a:lnSpc>
              <a:spcAft>
                <a:spcPts val="600"/>
              </a:spcAft>
              <a:buFont typeface="Wingdings"/>
              <a:buChar char="ü"/>
            </a:pPr>
            <a:r>
              <a:rPr lang="en-US" dirty="0">
                <a:latin typeface="Gotham Rounded Book"/>
              </a:rPr>
              <a:t>Party members vote on internal party matters</a:t>
            </a:r>
          </a:p>
          <a:p>
            <a:pPr marL="342900" indent="-342900">
              <a:lnSpc>
                <a:spcPct val="90000"/>
              </a:lnSpc>
              <a:spcAft>
                <a:spcPts val="600"/>
              </a:spcAft>
              <a:buFont typeface="Wingdings"/>
              <a:buChar char="ü"/>
            </a:pPr>
            <a:r>
              <a:rPr lang="en-US" dirty="0">
                <a:latin typeface="Gotham Rounded Book"/>
              </a:rPr>
              <a:t>Every party has different rules and processes</a:t>
            </a:r>
          </a:p>
          <a:p>
            <a:pPr marL="342900" indent="-342900">
              <a:lnSpc>
                <a:spcPct val="90000"/>
              </a:lnSpc>
              <a:spcAft>
                <a:spcPts val="600"/>
              </a:spcAft>
              <a:buFont typeface="Wingdings"/>
              <a:buChar char="ü"/>
            </a:pPr>
            <a:r>
              <a:rPr lang="en-US" dirty="0">
                <a:latin typeface="Gotham Rounded Book"/>
              </a:rPr>
              <a:t>The </a:t>
            </a:r>
            <a:r>
              <a:rPr lang="en-US" i="1" dirty="0">
                <a:latin typeface="Gotham Rounded Book"/>
              </a:rPr>
              <a:t>Election Finances Act </a:t>
            </a:r>
            <a:r>
              <a:rPr lang="en-US" dirty="0">
                <a:latin typeface="Gotham Rounded Book"/>
              </a:rPr>
              <a:t>sets out the laws for the registration of Ontario’s political parties, constituency associations, third parties, candidates and party leadership contestants </a:t>
            </a:r>
          </a:p>
          <a:p>
            <a:pPr marL="342900" indent="-342900">
              <a:lnSpc>
                <a:spcPct val="90000"/>
              </a:lnSpc>
              <a:spcAft>
                <a:spcPts val="600"/>
              </a:spcAft>
              <a:buFont typeface="Wingdings"/>
              <a:buChar char="ü"/>
            </a:pPr>
            <a:r>
              <a:rPr lang="en-US" dirty="0">
                <a:latin typeface="Gotham Rounded Book"/>
              </a:rPr>
              <a:t>During an election, this is the legislation that sets limits on campaign expenses and political contributions, and imposes a time period for advertising</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nvPicPr>
        <p:blipFill rotWithShape="1">
          <a:blip r:embed="rId2"/>
          <a:srcRect t="10448" b="10448"/>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noGrp="1"/>
          </p:cNvSpPr>
          <p:nvPr>
            <p:ph type="title"/>
          </p:nvPr>
        </p:nvSpPr>
        <p:spPr>
          <a:xfrm>
            <a:off x="371094" y="1161288"/>
            <a:ext cx="4850384" cy="1124712"/>
          </a:xfrm>
        </p:spPr>
        <p:txBody>
          <a:bodyPr vert="horz" lIns="91440" tIns="45720" rIns="91440" bIns="45720" rtlCol="0" anchor="b">
            <a:normAutofit fontScale="90000"/>
          </a:bodyPr>
          <a:lstStyle/>
          <a:p>
            <a:r>
              <a:rPr lang="en-US" sz="4400" dirty="0">
                <a:latin typeface="Gotham Rounded Bold"/>
              </a:rPr>
              <a:t>Who makes party rules?</a:t>
            </a:r>
            <a:endParaRPr lang="en-US" sz="4400" dirty="0"/>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nvSpPr>
        <p:spPr>
          <a:xfrm>
            <a:off x="371093" y="2718054"/>
            <a:ext cx="5777835" cy="405053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Wingdings"/>
              <a:buChar char="ü"/>
            </a:pPr>
            <a:r>
              <a:rPr lang="en-US" dirty="0">
                <a:latin typeface="Gotham Rounded Book"/>
              </a:rPr>
              <a:t>Ontario's political parties maintain their own constitutions</a:t>
            </a:r>
          </a:p>
          <a:p>
            <a:pPr marL="342900" indent="-342900">
              <a:lnSpc>
                <a:spcPct val="90000"/>
              </a:lnSpc>
              <a:spcAft>
                <a:spcPts val="600"/>
              </a:spcAft>
              <a:buFont typeface="Wingdings"/>
              <a:buChar char="ü"/>
            </a:pPr>
            <a:r>
              <a:rPr lang="en-US" dirty="0">
                <a:latin typeface="Gotham Rounded Book"/>
              </a:rPr>
              <a:t>Party members vote on internal party matters</a:t>
            </a:r>
          </a:p>
          <a:p>
            <a:pPr marL="342900" indent="-342900">
              <a:lnSpc>
                <a:spcPct val="90000"/>
              </a:lnSpc>
              <a:spcAft>
                <a:spcPts val="600"/>
              </a:spcAft>
              <a:buFont typeface="Wingdings"/>
              <a:buChar char="ü"/>
            </a:pPr>
            <a:r>
              <a:rPr lang="en-US" dirty="0">
                <a:latin typeface="Gotham Rounded Book"/>
              </a:rPr>
              <a:t>Every party has different rules and processes</a:t>
            </a:r>
          </a:p>
          <a:p>
            <a:pPr marL="342900" indent="-342900">
              <a:lnSpc>
                <a:spcPct val="90000"/>
              </a:lnSpc>
              <a:spcAft>
                <a:spcPts val="600"/>
              </a:spcAft>
              <a:buFont typeface="Wingdings"/>
              <a:buChar char="ü"/>
            </a:pPr>
            <a:r>
              <a:rPr lang="en-US" dirty="0">
                <a:latin typeface="Gotham Rounded Book"/>
              </a:rPr>
              <a:t>The </a:t>
            </a:r>
            <a:r>
              <a:rPr lang="en-US" i="1" dirty="0">
                <a:latin typeface="Gotham Rounded Book"/>
              </a:rPr>
              <a:t>Election Finances Act </a:t>
            </a:r>
            <a:r>
              <a:rPr lang="en-US" dirty="0">
                <a:latin typeface="Gotham Rounded Book"/>
              </a:rPr>
              <a:t>sets out the laws for the registration of Ontario’s political parties, constituency associations, third parties, candidates and party leadership contestants </a:t>
            </a:r>
          </a:p>
          <a:p>
            <a:pPr marL="342900" indent="-342900">
              <a:lnSpc>
                <a:spcPct val="90000"/>
              </a:lnSpc>
              <a:spcAft>
                <a:spcPts val="600"/>
              </a:spcAft>
              <a:buFont typeface="Wingdings"/>
              <a:buChar char="ü"/>
            </a:pPr>
            <a:r>
              <a:rPr lang="en-US" dirty="0">
                <a:latin typeface="Gotham Rounded Book"/>
              </a:rPr>
              <a:t>During an election, this is the legislation that sets limits on campaign expenses and political contributions, and imposes a time period for advertising</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7</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1520436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3040494-6612-A7EC-F06E-2BCE2B1A13E6}"/>
              </a:ext>
            </a:extLst>
          </p:cNvPr>
          <p:cNvSpPr txBox="1">
            <a:spLocks/>
          </p:cNvSpPr>
          <p:nvPr/>
        </p:nvSpPr>
        <p:spPr>
          <a:xfrm>
            <a:off x="523494" y="1313688"/>
            <a:ext cx="5292343" cy="11247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r>
              <a:rPr lang="en-US" sz="4400" dirty="0">
                <a:latin typeface="Gotham Rounded Bold"/>
              </a:rPr>
              <a:t>Party Discipline</a:t>
            </a:r>
            <a:endParaRPr lang="en-US" dirty="0"/>
          </a:p>
        </p:txBody>
      </p:sp>
      <p:sp>
        <p:nvSpPr>
          <p:cNvPr id="4" name="TextBox 3">
            <a:extLst>
              <a:ext uri="{FF2B5EF4-FFF2-40B4-BE49-F238E27FC236}">
                <a16:creationId xmlns:a16="http://schemas.microsoft.com/office/drawing/2014/main" id="{4535C4E4-7478-0E0D-41F2-225F55588CFC}"/>
              </a:ext>
            </a:extLst>
          </p:cNvPr>
          <p:cNvSpPr txBox="1"/>
          <p:nvPr/>
        </p:nvSpPr>
        <p:spPr>
          <a:xfrm>
            <a:off x="523494" y="2870454"/>
            <a:ext cx="5586195"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Wingdings"/>
              <a:buChar char="ü"/>
            </a:pPr>
            <a:r>
              <a:rPr lang="en-US" sz="2000" dirty="0">
                <a:latin typeface="Gotham Rounded Book"/>
                <a:ea typeface="+mn-lt"/>
                <a:cs typeface="+mn-lt"/>
              </a:rPr>
              <a:t>Politicians who misbehave can be expelled from the party by the leader</a:t>
            </a:r>
            <a:endParaRPr lang="en-US" dirty="0">
              <a:latin typeface="Gotham Rounded Book"/>
              <a:ea typeface="+mn-lt"/>
              <a:cs typeface="+mn-lt"/>
            </a:endParaRPr>
          </a:p>
          <a:p>
            <a:pPr marL="342900" indent="-342900">
              <a:lnSpc>
                <a:spcPct val="90000"/>
              </a:lnSpc>
              <a:spcAft>
                <a:spcPts val="600"/>
              </a:spcAft>
              <a:buFont typeface="Wingdings"/>
              <a:buChar char="ü"/>
            </a:pPr>
            <a:r>
              <a:rPr lang="en-US" sz="2000" dirty="0">
                <a:latin typeface="Gotham Rounded Book"/>
                <a:ea typeface="+mn-lt"/>
                <a:cs typeface="+mn-lt"/>
              </a:rPr>
              <a:t>Generally, they finish the rest of their elected term as independent candidates and are not allowed to seek re-election as a member of that party</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nvPicPr>
        <p:blipFill rotWithShape="1">
          <a:blip r:embed="rId2"/>
          <a:srcRect l="2594" r="2594"/>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noGrp="1"/>
          </p:cNvSpPr>
          <p:nvPr>
            <p:ph type="title"/>
          </p:nvPr>
        </p:nvSpPr>
        <p:spPr>
          <a:xfrm>
            <a:off x="371094" y="1161288"/>
            <a:ext cx="5292343" cy="1124712"/>
          </a:xfrm>
        </p:spPr>
        <p:txBody>
          <a:bodyPr vert="horz" lIns="91440" tIns="45720" rIns="91440" bIns="45720" rtlCol="0" anchor="b">
            <a:normAutofit/>
          </a:bodyPr>
          <a:lstStyle/>
          <a:p>
            <a:r>
              <a:rPr lang="en-US" sz="4400" dirty="0">
                <a:latin typeface="Gotham Rounded Bold"/>
              </a:rPr>
              <a:t>Party Discipline</a:t>
            </a:r>
            <a:endParaRPr lang="en-US" dirty="0"/>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nvSpPr>
        <p:spPr>
          <a:xfrm>
            <a:off x="371094" y="2718054"/>
            <a:ext cx="5586195"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342900" indent="-342900">
              <a:lnSpc>
                <a:spcPct val="90000"/>
              </a:lnSpc>
              <a:spcAft>
                <a:spcPts val="600"/>
              </a:spcAft>
              <a:buFont typeface="Wingdings"/>
              <a:buChar char="ü"/>
            </a:pPr>
            <a:r>
              <a:rPr lang="en-US" sz="2000" dirty="0">
                <a:latin typeface="Gotham Rounded Book"/>
                <a:ea typeface="+mn-lt"/>
                <a:cs typeface="+mn-lt"/>
              </a:rPr>
              <a:t>Politicians who misbehave can be expelled from the party by the leader</a:t>
            </a:r>
            <a:endParaRPr lang="en-US" dirty="0">
              <a:latin typeface="Gotham Rounded Book"/>
              <a:ea typeface="+mn-lt"/>
              <a:cs typeface="+mn-lt"/>
            </a:endParaRPr>
          </a:p>
          <a:p>
            <a:pPr marL="342900" indent="-342900">
              <a:lnSpc>
                <a:spcPct val="90000"/>
              </a:lnSpc>
              <a:spcAft>
                <a:spcPts val="600"/>
              </a:spcAft>
              <a:buFont typeface="Wingdings"/>
              <a:buChar char="ü"/>
            </a:pPr>
            <a:r>
              <a:rPr lang="en-US" sz="2000" dirty="0">
                <a:latin typeface="Gotham Rounded Book"/>
                <a:ea typeface="+mn-lt"/>
                <a:cs typeface="+mn-lt"/>
              </a:rPr>
              <a:t>Generally, they finish the rest of their elected term as independent candidates and are not allowed to seek re-election as a member of that party</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8</a:t>
            </a:fld>
            <a:endParaRPr lang="en-US" dirty="0">
              <a:solidFill>
                <a:schemeClr val="tx1"/>
              </a:solidFill>
              <a:latin typeface="Calibri" panose="020F0502020204030204"/>
            </a:endParaRPr>
          </a:p>
        </p:txBody>
      </p:sp>
    </p:spTree>
    <p:extLst>
      <p:ext uri="{BB962C8B-B14F-4D97-AF65-F5344CB8AC3E}">
        <p14:creationId xmlns:p14="http://schemas.microsoft.com/office/powerpoint/2010/main" val="2287620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8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630936" y="639520"/>
            <a:ext cx="3429000" cy="1719072"/>
          </a:xfrm>
        </p:spPr>
        <p:txBody>
          <a:bodyPr vert="horz" lIns="91440" tIns="45720" rIns="91440" bIns="45720" rtlCol="0" anchor="b">
            <a:noAutofit/>
          </a:bodyPr>
          <a:lstStyle/>
          <a:p>
            <a:r>
              <a:rPr lang="en-US" sz="3600" dirty="0">
                <a:latin typeface="Gotham Rounded Book"/>
              </a:rPr>
              <a:t>Do you have to belong to a party to run for election?</a:t>
            </a:r>
          </a:p>
        </p:txBody>
      </p:sp>
      <p:sp>
        <p:nvSpPr>
          <p:cNvPr id="8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3CAA007E-6695-6FFD-39C8-058511539694}"/>
              </a:ext>
            </a:extLst>
          </p:cNvPr>
          <p:cNvSpPr txBox="1"/>
          <p:nvPr/>
        </p:nvSpPr>
        <p:spPr>
          <a:xfrm>
            <a:off x="630936" y="2807208"/>
            <a:ext cx="3429000" cy="341071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marL="342900" indent="-342900">
              <a:lnSpc>
                <a:spcPct val="90000"/>
              </a:lnSpc>
              <a:spcAft>
                <a:spcPts val="600"/>
              </a:spcAft>
              <a:buFont typeface="Wingdings"/>
              <a:buChar char="ü"/>
            </a:pPr>
            <a:r>
              <a:rPr lang="en-US" sz="1900" dirty="0">
                <a:latin typeface="Gotham Rounded Book"/>
                <a:cs typeface="Calibri"/>
              </a:rPr>
              <a:t>Candidates with no party affiliation are called independents</a:t>
            </a:r>
            <a:endParaRPr lang="en-US" dirty="0">
              <a:latin typeface="Gotham Rounded Book"/>
            </a:endParaRPr>
          </a:p>
          <a:p>
            <a:pPr marL="342900" indent="-342900">
              <a:lnSpc>
                <a:spcPct val="90000"/>
              </a:lnSpc>
              <a:spcAft>
                <a:spcPts val="600"/>
              </a:spcAft>
              <a:buFont typeface="Wingdings"/>
              <a:buChar char="ü"/>
            </a:pPr>
            <a:r>
              <a:rPr lang="en-US" sz="1900" dirty="0">
                <a:latin typeface="Gotham Rounded Book"/>
                <a:cs typeface="Calibri"/>
              </a:rPr>
              <a:t>It is generally difficult to win an election as an independent in Ontario because they don't have access to the same resources that party candidates have</a:t>
            </a:r>
          </a:p>
          <a:p>
            <a:pPr marL="342900" indent="-342900">
              <a:lnSpc>
                <a:spcPct val="90000"/>
              </a:lnSpc>
              <a:spcAft>
                <a:spcPts val="600"/>
              </a:spcAft>
              <a:buFont typeface="Wingdings"/>
              <a:buChar char="ü"/>
            </a:pPr>
            <a:r>
              <a:rPr lang="en-US" sz="1900" dirty="0">
                <a:latin typeface="Gotham Rounded Book"/>
                <a:cs typeface="Calibri"/>
              </a:rPr>
              <a:t>In Canada's municipal elections, candidates are always independent from political parties</a:t>
            </a: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pPr>
                <a:lnSpc>
                  <a:spcPct val="90000"/>
                </a:lnSpc>
                <a:spcAft>
                  <a:spcPts val="600"/>
                </a:spcAft>
                <a:defRPr/>
              </a:pPr>
              <a:t>9</a:t>
            </a:fld>
            <a:endParaRPr lang="en-US" dirty="0"/>
          </a:p>
        </p:txBody>
      </p:sp>
      <p:sp>
        <p:nvSpPr>
          <p:cNvPr id="4" name="TextBox 3">
            <a:extLst>
              <a:ext uri="{FF2B5EF4-FFF2-40B4-BE49-F238E27FC236}">
                <a16:creationId xmlns:a16="http://schemas.microsoft.com/office/drawing/2014/main" id="{7FC001FA-47AC-5B09-AACA-4214584E40A0}"/>
              </a:ext>
            </a:extLst>
          </p:cNvPr>
          <p:cNvSpPr txBox="1"/>
          <p:nvPr/>
        </p:nvSpPr>
        <p:spPr>
          <a:xfrm>
            <a:off x="4718773" y="1171893"/>
            <a:ext cx="6824491" cy="4708981"/>
          </a:xfrm>
          <a:prstGeom prst="rect">
            <a:avLst/>
          </a:prstGeom>
          <a:noFill/>
        </p:spPr>
        <p:txBody>
          <a:bodyPr wrap="square" rtlCol="0">
            <a:spAutoFit/>
          </a:bodyPr>
          <a:lstStyle/>
          <a:p>
            <a:r>
              <a:rPr lang="en-US" sz="1000" dirty="0">
                <a:solidFill>
                  <a:schemeClr val="bg1"/>
                </a:solidFill>
              </a:rPr>
              <a:t>General Information </a:t>
            </a:r>
            <a:br>
              <a:rPr lang="en-US" sz="1000" dirty="0">
                <a:solidFill>
                  <a:schemeClr val="bg1"/>
                </a:solidFill>
              </a:rPr>
            </a:br>
            <a:endParaRPr lang="en-CA" sz="1000" dirty="0">
              <a:solidFill>
                <a:schemeClr val="bg1"/>
              </a:solidFill>
            </a:endParaRPr>
          </a:p>
          <a:p>
            <a:r>
              <a:rPr lang="en-US" sz="1000" dirty="0">
                <a:solidFill>
                  <a:schemeClr val="bg1"/>
                </a:solidFill>
              </a:rPr>
              <a:t>Candidate Qualifications </a:t>
            </a:r>
            <a:br>
              <a:rPr lang="en-US" sz="1000" dirty="0">
                <a:solidFill>
                  <a:schemeClr val="bg1"/>
                </a:solidFill>
              </a:rPr>
            </a:br>
            <a:endParaRPr lang="en-CA" sz="1000" dirty="0">
              <a:solidFill>
                <a:schemeClr val="bg1"/>
              </a:solidFill>
            </a:endParaRPr>
          </a:p>
          <a:p>
            <a:r>
              <a:rPr lang="en-US" sz="1000" dirty="0">
                <a:solidFill>
                  <a:schemeClr val="bg1"/>
                </a:solidFill>
              </a:rPr>
              <a:t>Under the Election Act, every person is qualified to be a candidate who, at the time of signing the consent to nomination: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Is 18 years of age or older,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Is a Canadian citizen,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Has resided in Ontario for the six months preceding polling day, and </a:t>
            </a:r>
            <a:br>
              <a:rPr lang="en-US" sz="1000" dirty="0">
                <a:solidFill>
                  <a:schemeClr val="bg1"/>
                </a:solidFill>
              </a:rPr>
            </a:br>
            <a:endParaRPr lang="en-CA" sz="1000" dirty="0">
              <a:solidFill>
                <a:schemeClr val="bg1"/>
              </a:solidFill>
            </a:endParaRPr>
          </a:p>
          <a:p>
            <a:pPr marL="285750" lvl="0" indent="-285750">
              <a:buFont typeface="Arial" panose="020B0604020202020204" pitchFamily="34" charset="0"/>
              <a:buChar char="•"/>
            </a:pPr>
            <a:r>
              <a:rPr lang="en-US" sz="1000" dirty="0">
                <a:solidFill>
                  <a:schemeClr val="bg1"/>
                </a:solidFill>
              </a:rPr>
              <a:t>Is NOT disqualified by the Legislative Assembly Act or by any other Act. </a:t>
            </a:r>
            <a:br>
              <a:rPr lang="en-US" sz="1000" dirty="0">
                <a:solidFill>
                  <a:schemeClr val="bg1"/>
                </a:solidFill>
              </a:rPr>
            </a:br>
            <a:endParaRPr lang="en-CA" sz="1000" dirty="0">
              <a:solidFill>
                <a:schemeClr val="bg1"/>
              </a:solidFill>
            </a:endParaRPr>
          </a:p>
          <a:p>
            <a:pPr marL="285750" indent="-285750">
              <a:buFont typeface="Arial" panose="020B0604020202020204" pitchFamily="34" charset="0"/>
              <a:buChar char="•"/>
            </a:pPr>
            <a:r>
              <a:rPr lang="en-US" sz="1000" dirty="0">
                <a:solidFill>
                  <a:schemeClr val="bg1"/>
                </a:solidFill>
              </a:rPr>
              <a:t>To Become a Candidate </a:t>
            </a:r>
            <a:br>
              <a:rPr lang="en-US" sz="1000" dirty="0">
                <a:solidFill>
                  <a:schemeClr val="bg1"/>
                </a:solidFill>
              </a:rPr>
            </a:br>
            <a:endParaRPr lang="en-CA" sz="1000" dirty="0">
              <a:solidFill>
                <a:schemeClr val="bg1"/>
              </a:solidFill>
            </a:endParaRPr>
          </a:p>
          <a:p>
            <a:r>
              <a:rPr lang="en-US" sz="1000" dirty="0">
                <a:solidFill>
                  <a:schemeClr val="bg1"/>
                </a:solidFill>
              </a:rPr>
              <a:t>To become a candidate you must complete and submit a Candidate Nomination Paper (</a:t>
            </a:r>
            <a:r>
              <a:rPr lang="en-US" sz="1000" dirty="0" err="1">
                <a:solidFill>
                  <a:schemeClr val="bg1"/>
                </a:solidFill>
              </a:rPr>
              <a:t>F0400</a:t>
            </a:r>
            <a:r>
              <a:rPr lang="en-US" sz="1000" dirty="0">
                <a:solidFill>
                  <a:schemeClr val="bg1"/>
                </a:solidFill>
              </a:rPr>
              <a:t>). </a:t>
            </a:r>
            <a:br>
              <a:rPr lang="en-US" sz="1000" dirty="0">
                <a:solidFill>
                  <a:schemeClr val="bg1"/>
                </a:solidFill>
              </a:rPr>
            </a:br>
            <a:endParaRPr lang="en-CA" sz="1000" dirty="0">
              <a:solidFill>
                <a:schemeClr val="bg1"/>
              </a:solidFill>
            </a:endParaRPr>
          </a:p>
          <a:p>
            <a:r>
              <a:rPr lang="en-US" sz="1000" dirty="0">
                <a:solidFill>
                  <a:schemeClr val="bg1"/>
                </a:solidFill>
              </a:rPr>
              <a:t>You may file your Candidate Nomination paper (</a:t>
            </a:r>
            <a:r>
              <a:rPr lang="en-US" sz="1000" dirty="0" err="1">
                <a:solidFill>
                  <a:schemeClr val="bg1"/>
                </a:solidFill>
              </a:rPr>
              <a:t>F0400</a:t>
            </a:r>
            <a:r>
              <a:rPr lang="en-US" sz="1000" dirty="0">
                <a:solidFill>
                  <a:schemeClr val="bg1"/>
                </a:solidFill>
              </a:rPr>
              <a:t>) either as a standing nomination with the Chief Electoral Officer of Ontario any time before the writ of election is issued (meaning an election is called) or to the Returning Officer of the electoral district where you want to stand for election after an election is called. You can only be a nominated candidate in one electoral district in the Province of Ontario (EA sec. 27(1)). </a:t>
            </a:r>
            <a:br>
              <a:rPr lang="en-US" sz="1000" dirty="0">
                <a:solidFill>
                  <a:schemeClr val="bg1"/>
                </a:solidFill>
              </a:rPr>
            </a:br>
            <a:endParaRPr lang="en-CA" sz="1000" dirty="0">
              <a:solidFill>
                <a:schemeClr val="bg1"/>
              </a:solidFill>
            </a:endParaRPr>
          </a:p>
          <a:p>
            <a:r>
              <a:rPr lang="en-US" sz="1000" dirty="0">
                <a:solidFill>
                  <a:schemeClr val="bg1"/>
                </a:solidFill>
              </a:rPr>
              <a:t>Standing Nominations (EA sec. 27.2(1)) </a:t>
            </a:r>
            <a:br>
              <a:rPr lang="en-US" sz="1000" dirty="0">
                <a:solidFill>
                  <a:schemeClr val="bg1"/>
                </a:solidFill>
              </a:rPr>
            </a:br>
            <a:endParaRPr lang="en-CA" sz="1000" dirty="0">
              <a:solidFill>
                <a:schemeClr val="bg1"/>
              </a:solidFill>
            </a:endParaRPr>
          </a:p>
          <a:p>
            <a:r>
              <a:rPr lang="en-US" sz="1000" dirty="0">
                <a:solidFill>
                  <a:schemeClr val="bg1"/>
                </a:solidFill>
              </a:rPr>
              <a:t>Your Candidate Nomination Paper (</a:t>
            </a:r>
            <a:r>
              <a:rPr lang="en-US" sz="1000" dirty="0" err="1">
                <a:solidFill>
                  <a:schemeClr val="bg1"/>
                </a:solidFill>
              </a:rPr>
              <a:t>F0400</a:t>
            </a:r>
            <a:r>
              <a:rPr lang="en-US" sz="1000" dirty="0">
                <a:solidFill>
                  <a:schemeClr val="bg1"/>
                </a:solidFill>
              </a:rPr>
              <a:t>) may be filed With the Chief Electoral Officer (CEO) at any time before an election is called. When your nomination is accepted you will receive a Pre-Certificate of Nomination (</a:t>
            </a:r>
            <a:r>
              <a:rPr lang="en-US" sz="1000" dirty="0" err="1">
                <a:solidFill>
                  <a:schemeClr val="bg1"/>
                </a:solidFill>
              </a:rPr>
              <a:t>F0402</a:t>
            </a:r>
            <a:r>
              <a:rPr lang="en-US" sz="1000" dirty="0">
                <a:solidFill>
                  <a:schemeClr val="bg1"/>
                </a:solidFill>
              </a:rPr>
              <a:t>) (EA sec. 27.1(6)) from the CEO. When the writ of election is issued you will become a candidate for the particular electoral district and are deemed nominated and registered under the Election Finances Act (sec. 13(3)(b)). </a:t>
            </a:r>
            <a:endParaRPr lang="en-CA" sz="1000" dirty="0">
              <a:solidFill>
                <a:schemeClr val="bg1"/>
              </a:solidFill>
            </a:endParaRPr>
          </a:p>
          <a:p>
            <a:endParaRPr lang="en-CA" sz="1000" dirty="0">
              <a:solidFill>
                <a:schemeClr val="bg1"/>
              </a:solidFill>
            </a:endParaRPr>
          </a:p>
        </p:txBody>
      </p:sp>
      <p:pic>
        <p:nvPicPr>
          <p:cNvPr id="5" name="Picture 6">
            <a:extLst>
              <a:ext uri="{FF2B5EF4-FFF2-40B4-BE49-F238E27FC236}">
                <a16:creationId xmlns:a16="http://schemas.microsoft.com/office/drawing/2014/main" id="{EB41AF15-7F32-ECA3-2870-05E9B50592F8}"/>
              </a:ext>
              <a:ext uri="{C183D7F6-B498-43B3-948B-1728B52AA6E4}">
                <adec:decorative xmlns:adec="http://schemas.microsoft.com/office/drawing/2017/decorative" val="1"/>
              </a:ext>
            </a:extLst>
          </p:cNvPr>
          <p:cNvPicPr>
            <a:picLocks noChangeAspect="1"/>
          </p:cNvPicPr>
          <p:nvPr/>
        </p:nvPicPr>
        <p:blipFill rotWithShape="1">
          <a:blip r:embed="rId2"/>
          <a:srcRect t="2168" b="2168"/>
          <a:stretch/>
        </p:blipFill>
        <p:spPr>
          <a:xfrm>
            <a:off x="4654296" y="977125"/>
            <a:ext cx="6903720" cy="4903749"/>
          </a:xfrm>
          <a:prstGeom prst="rect">
            <a:avLst/>
          </a:prstGeom>
          <a:ln w="28575">
            <a:solidFill>
              <a:schemeClr val="tx1"/>
            </a:solidFill>
          </a:ln>
        </p:spPr>
      </p:pic>
    </p:spTree>
    <p:extLst>
      <p:ext uri="{BB962C8B-B14F-4D97-AF65-F5344CB8AC3E}">
        <p14:creationId xmlns:p14="http://schemas.microsoft.com/office/powerpoint/2010/main" val="34211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9464619C613A4DA0783521D33367F0" ma:contentTypeVersion="16" ma:contentTypeDescription="Create a new document." ma:contentTypeScope="" ma:versionID="67e9f7e1e8790c496d9f51aefad4d03c">
  <xsd:schema xmlns:xsd="http://www.w3.org/2001/XMLSchema" xmlns:xs="http://www.w3.org/2001/XMLSchema" xmlns:p="http://schemas.microsoft.com/office/2006/metadata/properties" xmlns:ns2="a7c1b8ab-ac17-440c-aaf6-08f2c648485c" xmlns:ns3="54403409-7188-4da3-8d89-5d64d8a63bcc" targetNamespace="http://schemas.microsoft.com/office/2006/metadata/properties" ma:root="true" ma:fieldsID="193d687950f05cb83d350143d6f778ac" ns2:_="" ns3:_="">
    <xsd:import namespace="a7c1b8ab-ac17-440c-aaf6-08f2c648485c"/>
    <xsd:import namespace="54403409-7188-4da3-8d89-5d64d8a63b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c1b8ab-ac17-440c-aaf6-08f2c64848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3bda72-1d7e-44fd-86e6-e496866978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403409-7188-4da3-8d89-5d64d8a63b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280eae-c4f6-416d-b673-b374032e2f9f}" ma:internalName="TaxCatchAll" ma:showField="CatchAllData" ma:web="54403409-7188-4da3-8d89-5d64d8a63b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4403409-7188-4da3-8d89-5d64d8a63bcc">
      <UserInfo>
        <DisplayName>Diane Vautour</DisplayName>
        <AccountId>1734</AccountId>
        <AccountType/>
      </UserInfo>
    </SharedWithUsers>
    <TaxCatchAll xmlns="54403409-7188-4da3-8d89-5d64d8a63bcc" xsi:nil="true"/>
    <lcf76f155ced4ddcb4097134ff3c332f xmlns="a7c1b8ab-ac17-440c-aaf6-08f2c64848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4914CA2-CFEA-4957-8288-50306181761A}">
  <ds:schemaRefs>
    <ds:schemaRef ds:uri="http://schemas.microsoft.com/sharepoint/v3/contenttype/forms"/>
  </ds:schemaRefs>
</ds:datastoreItem>
</file>

<file path=customXml/itemProps2.xml><?xml version="1.0" encoding="utf-8"?>
<ds:datastoreItem xmlns:ds="http://schemas.openxmlformats.org/officeDocument/2006/customXml" ds:itemID="{A1D86E78-2EB2-4037-9105-3093FF9CED6D}">
  <ds:schemaRefs>
    <ds:schemaRef ds:uri="54403409-7188-4da3-8d89-5d64d8a63bcc"/>
    <ds:schemaRef ds:uri="a7c1b8ab-ac17-440c-aaf6-08f2c64848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9269FF8-621E-45A7-B241-5167091D5F55}">
  <ds:schemaRefs>
    <ds:schemaRef ds:uri="http://schemas.microsoft.com/office/2006/documentManagement/type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54403409-7188-4da3-8d89-5d64d8a63bcc"/>
    <ds:schemaRef ds:uri="a7c1b8ab-ac17-440c-aaf6-08f2c648485c"/>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58</TotalTime>
  <Words>1044</Words>
  <Application>Microsoft Office PowerPoint</Application>
  <PresentationFormat>Widescreen</PresentationFormat>
  <Paragraphs>82</Paragraphs>
  <Slides>11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Gotham Rounded Bold</vt:lpstr>
      <vt:lpstr>Gotham Rounded Book</vt:lpstr>
      <vt:lpstr>Wingdings</vt:lpstr>
      <vt:lpstr>Office Theme</vt:lpstr>
      <vt:lpstr>Did You Know? POLITICAL PARTIES IN ONTARIO</vt:lpstr>
      <vt:lpstr>Ontario's Main Political Parties</vt:lpstr>
      <vt:lpstr>How can youth get involved with political parties?</vt:lpstr>
      <vt:lpstr>Who gets to be Premier of Ontario?</vt:lpstr>
      <vt:lpstr>Provincial vs Federal</vt:lpstr>
      <vt:lpstr>How are political parties formed?</vt:lpstr>
      <vt:lpstr>Who makes party rules?</vt:lpstr>
      <vt:lpstr>Party Discipline</vt:lpstr>
      <vt:lpstr>Do you have to belong to a party to run for election?</vt:lpstr>
      <vt:lpstr>How is a tie decided in an Ontario general election?</vt:lpstr>
      <vt:lpstr>Last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 You Know? POLITICAL PARTIES IN ONTARIO</dc:title>
  <dc:creator>Gene Genin</dc:creator>
  <cp:lastModifiedBy>Gregory Kozakewich</cp:lastModifiedBy>
  <cp:revision>18</cp:revision>
  <cp:lastPrinted>2019-04-30T14:14:29Z</cp:lastPrinted>
  <dcterms:created xsi:type="dcterms:W3CDTF">2018-05-04T14:33:24Z</dcterms:created>
  <dcterms:modified xsi:type="dcterms:W3CDTF">2022-09-22T15:03:50Z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0x010100E39464619C613A4DA0783521D33367F0</vt:lpwstr>
  </property>
  <property fmtid="{D5CDD505-2E9C-101B-9397-08002B2CF9AE}" pid="3" name="Order">
    <vt:r8>400</vt:r8>
  </property>
  <property fmtid="{D5CDD505-2E9C-101B-9397-08002B2CF9AE}" pid="4" name="ComplianceAssetId">
    <vt:lpwstr/>
  </property>
  <property fmtid="{D5CDD505-2E9C-101B-9397-08002B2CF9AE}" pid="5" name="MediaServiceImageTags">
    <vt:lpwstr/>
  </property>
</Properties>
</file>